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9" r:id="rId3"/>
    <p:sldId id="294" r:id="rId4"/>
    <p:sldId id="292" r:id="rId5"/>
    <p:sldId id="268" r:id="rId6"/>
    <p:sldId id="293" r:id="rId7"/>
    <p:sldId id="261" r:id="rId8"/>
  </p:sldIdLst>
  <p:sldSz cx="9144000" cy="5143500" type="screen16x9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Wisell" initials="AW" lastIdx="1" clrIdx="0">
    <p:extLst>
      <p:ext uri="{19B8F6BF-5375-455C-9EA6-DF929625EA0E}">
        <p15:presenceInfo xmlns:p15="http://schemas.microsoft.com/office/powerpoint/2012/main" userId="S-1-5-21-1968867210-3583326363-4033957001-1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A9BA"/>
    <a:srgbClr val="336799"/>
    <a:srgbClr val="9BBB58"/>
    <a:srgbClr val="8597AB"/>
    <a:srgbClr val="FF9C00"/>
    <a:srgbClr val="A38F81"/>
    <a:srgbClr val="FFCF4F"/>
    <a:srgbClr val="FFCB29"/>
    <a:srgbClr val="82A2D1"/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73833" autoAdjust="0"/>
  </p:normalViewPr>
  <p:slideViewPr>
    <p:cSldViewPr snapToGrid="0" snapToObjects="1">
      <p:cViewPr varScale="1">
        <p:scale>
          <a:sx n="112" d="100"/>
          <a:sy n="112" d="100"/>
        </p:scale>
        <p:origin x="138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B30CF-C272-4487-956E-23D25CD6008A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9C60-C2F1-4831-9E49-80627469A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9C60-C2F1-4831-9E49-80627469A1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5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9C60-C2F1-4831-9E49-80627469A1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9C60-C2F1-4831-9E49-80627469A1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5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9B9C60-C2F1-4831-9E49-80627469A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1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278920"/>
            <a:ext cx="7772400" cy="109479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13760" y="4520405"/>
            <a:ext cx="2133600" cy="273844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2A2D1"/>
                </a:solidFill>
                <a:latin typeface="Tahoma"/>
                <a:cs typeface="Tahoma"/>
              </a:defRPr>
            </a:lvl1pPr>
          </a:lstStyle>
          <a:p>
            <a:fld id="{E88FC0E4-341D-8B40-B774-3CC56746F062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MS-Host-Logo-Lockup_White_FINAL_Hi-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528" y="833120"/>
            <a:ext cx="5122313" cy="20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3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8FC0E4-341D-8B40-B774-3CC56746F06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25B55D-1405-6649-B5D2-DB85F2CB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9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8FC0E4-341D-8B40-B774-3CC56746F06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25B55D-1405-6649-B5D2-DB85F2CB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5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8FC0E4-341D-8B40-B774-3CC56746F06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25B55D-1405-6649-B5D2-DB85F2CB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1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S Ho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86387"/>
            <a:ext cx="8229600" cy="33082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75744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divider-lin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846" b="-7139"/>
          <a:stretch/>
        </p:blipFill>
        <p:spPr>
          <a:xfrm>
            <a:off x="457200" y="1110659"/>
            <a:ext cx="8229600" cy="45719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" y="478758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© Springer Miller Systems 2016</a:t>
            </a:r>
            <a:endParaRPr lang="en-US" dirty="0"/>
          </a:p>
        </p:txBody>
      </p:sp>
      <p:pic>
        <p:nvPicPr>
          <p:cNvPr id="12" name="Picture 11" descr="SMS-Host-Logo-Lockup_FINAL_Hi-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74" y="4359520"/>
            <a:ext cx="1656540" cy="6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8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lai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5361"/>
            <a:ext cx="7772400" cy="1021556"/>
          </a:xfrm>
        </p:spPr>
        <p:txBody>
          <a:bodyPr anchor="t">
            <a:noAutofit/>
          </a:bodyPr>
          <a:lstStyle>
            <a:lvl1pPr algn="ctr">
              <a:defRPr sz="3200" b="0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" y="478758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© Springer Miller Systems 2016</a:t>
            </a:r>
            <a:endParaRPr lang="en-US" dirty="0"/>
          </a:p>
        </p:txBody>
      </p:sp>
      <p:pic>
        <p:nvPicPr>
          <p:cNvPr id="7" name="Picture 6" descr="SMS-Host-Logo-Lockup_White_FINAL_Hi-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73" y="4355560"/>
            <a:ext cx="1650639" cy="66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98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Imager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74942"/>
            <a:ext cx="82296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" y="478758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© Springer Miller Systems 2016</a:t>
            </a:r>
            <a:endParaRPr lang="en-US" dirty="0"/>
          </a:p>
        </p:txBody>
      </p:sp>
      <p:pic>
        <p:nvPicPr>
          <p:cNvPr id="6" name="Picture 5" descr="SMS-Host-Logo-Lockup_White_FINAL_Hi-R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43" y="3641286"/>
            <a:ext cx="2430705" cy="97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8FC0E4-341D-8B40-B774-3CC56746F06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25B55D-1405-6649-B5D2-DB85F2CB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1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8FC0E4-341D-8B40-B774-3CC56746F06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25B55D-1405-6649-B5D2-DB85F2CB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2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8FC0E4-341D-8B40-B774-3CC56746F06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25B55D-1405-6649-B5D2-DB85F2CB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2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8FC0E4-341D-8B40-B774-3CC56746F06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25B55D-1405-6649-B5D2-DB85F2CB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88FC0E4-341D-8B40-B774-3CC56746F062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725B55D-1405-6649-B5D2-DB85F2CB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" y="479774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© Springer Miller Systems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3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3A70"/>
          </a:solidFill>
          <a:latin typeface="Palatino Linotype"/>
          <a:ea typeface="+mj-ea"/>
          <a:cs typeface="Palatino Linotyp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82000"/>
        <a:buFontTx/>
        <a:buBlip>
          <a:blip r:embed="rId15"/>
        </a:buBlip>
        <a:defRPr sz="1800" kern="1200">
          <a:solidFill>
            <a:srgbClr val="4D5252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4D5252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82A2D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82A2D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82A2D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1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Inntopia</a:t>
            </a:r>
            <a:r>
              <a:rPr lang="en-US" dirty="0" smtClean="0"/>
              <a:t> INSIGHT Conference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8045"/>
            <a:ext cx="5154706" cy="34080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SMS Overview</a:t>
            </a:r>
          </a:p>
          <a:p>
            <a:r>
              <a:rPr lang="en-US" sz="2000" dirty="0" smtClean="0"/>
              <a:t>2017 Projects </a:t>
            </a:r>
          </a:p>
          <a:p>
            <a:r>
              <a:rPr lang="en-US" sz="2000" dirty="0" smtClean="0"/>
              <a:t>Current Integration Technology</a:t>
            </a:r>
          </a:p>
          <a:p>
            <a:r>
              <a:rPr lang="en-US" sz="2000" dirty="0" smtClean="0"/>
              <a:t>Potential Integration Technology</a:t>
            </a:r>
          </a:p>
          <a:p>
            <a:r>
              <a:rPr lang="en-US" sz="2000" dirty="0" smtClean="0"/>
              <a:t>Q &amp; A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56" y="1815864"/>
            <a:ext cx="1417474" cy="63445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388" y="1063229"/>
            <a:ext cx="2892011" cy="4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2138243"/>
            <a:ext cx="9143999" cy="3519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83" y="1487190"/>
            <a:ext cx="3408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Luxury 4 &amp; 5 Star</a:t>
            </a:r>
          </a:p>
          <a:p>
            <a:r>
              <a:rPr lang="en-US" sz="2000" dirty="0" smtClean="0"/>
              <a:t>Hotels, Resorts &amp; Spas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512710" y="225306"/>
            <a:ext cx="27085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Countries </a:t>
            </a:r>
          </a:p>
          <a:p>
            <a:r>
              <a:rPr lang="en-US" sz="2000" dirty="0" smtClean="0"/>
              <a:t>Served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9856" y="152524"/>
            <a:ext cx="153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64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811" y="825759"/>
            <a:ext cx="3572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1000+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401" y="4423564"/>
            <a:ext cx="4136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International Offices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4541" y="3943171"/>
            <a:ext cx="1669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sz="7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270" y="883790"/>
            <a:ext cx="2464701" cy="1103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9369" y="3495881"/>
            <a:ext cx="41367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SUPPORT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5907" y="211826"/>
            <a:ext cx="3408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Founded in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8561" y="-112150"/>
            <a:ext cx="153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1984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6355" y="1533080"/>
            <a:ext cx="1532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</a:rPr>
              <a:t>20+</a:t>
            </a:r>
            <a:endParaRPr 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9328" y="1575625"/>
            <a:ext cx="27085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Integrated </a:t>
            </a:r>
          </a:p>
          <a:p>
            <a:r>
              <a:rPr lang="en-US" sz="2000" dirty="0" smtClean="0"/>
              <a:t>Modules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184" y="1201837"/>
            <a:ext cx="7929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Guest Experience. </a:t>
            </a:r>
            <a:r>
              <a:rPr lang="en-US" sz="2000" baseline="30000" dirty="0" err="1" smtClean="0"/>
              <a:t>SMS</a:t>
            </a:r>
            <a:r>
              <a:rPr lang="en-US" sz="2000" dirty="0" err="1" smtClean="0"/>
              <a:t>|Host</a:t>
            </a:r>
            <a:r>
              <a:rPr lang="en-US" sz="2000" dirty="0" smtClean="0"/>
              <a:t> </a:t>
            </a:r>
            <a:r>
              <a:rPr lang="en-US" sz="2000" dirty="0" smtClean="0"/>
              <a:t>Anywhere</a:t>
            </a:r>
            <a:endParaRPr lang="en-US" sz="4800" dirty="0">
              <a:solidFill>
                <a:srgbClr val="FFCB2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181" y="1918460"/>
            <a:ext cx="861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Revenue.</a:t>
            </a:r>
            <a:r>
              <a:rPr lang="en-US" sz="4800" dirty="0" smtClean="0">
                <a:solidFill>
                  <a:srgbClr val="FFCB29"/>
                </a:solidFill>
              </a:rPr>
              <a:t> </a:t>
            </a:r>
            <a:r>
              <a:rPr lang="en-US" sz="2000" baseline="30000" dirty="0"/>
              <a:t>SMS</a:t>
            </a:r>
            <a:r>
              <a:rPr lang="en-US" sz="2000" dirty="0" smtClean="0"/>
              <a:t>|Host Derived </a:t>
            </a:r>
            <a:r>
              <a:rPr lang="en-US" sz="2000" dirty="0" smtClean="0"/>
              <a:t>Rate </a:t>
            </a:r>
            <a:r>
              <a:rPr lang="en-US" sz="2000" dirty="0" smtClean="0"/>
              <a:t>Functionality</a:t>
            </a:r>
            <a:endParaRPr lang="en-US" sz="4800" dirty="0">
              <a:solidFill>
                <a:srgbClr val="FFCB2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184" y="2592238"/>
            <a:ext cx="861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System.</a:t>
            </a:r>
            <a:r>
              <a:rPr lang="en-US" sz="4800" dirty="0" smtClean="0">
                <a:solidFill>
                  <a:srgbClr val="FFCB29"/>
                </a:solidFill>
              </a:rPr>
              <a:t> </a:t>
            </a:r>
            <a:r>
              <a:rPr lang="en-US" sz="2000" dirty="0" smtClean="0"/>
              <a:t>Hosting &amp; SQL Database Capabilities</a:t>
            </a:r>
            <a:endParaRPr lang="en-US" sz="4800" dirty="0">
              <a:solidFill>
                <a:srgbClr val="FFCB2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183" y="101614"/>
            <a:ext cx="861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2017.</a:t>
            </a:r>
            <a:r>
              <a:rPr lang="en-US" sz="4800" dirty="0" smtClean="0">
                <a:solidFill>
                  <a:srgbClr val="FFCB29"/>
                </a:solidFill>
              </a:rPr>
              <a:t> </a:t>
            </a:r>
            <a:r>
              <a:rPr lang="en-US" sz="2000" dirty="0" smtClean="0"/>
              <a:t>Major Projects Underway at SMS </a:t>
            </a:r>
            <a:endParaRPr lang="en-US" sz="2000" dirty="0">
              <a:solidFill>
                <a:srgbClr val="FFCB2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182" y="3351707"/>
            <a:ext cx="861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Security.</a:t>
            </a:r>
            <a:r>
              <a:rPr lang="en-US" sz="4800" dirty="0" smtClean="0">
                <a:solidFill>
                  <a:srgbClr val="FFCB29"/>
                </a:solidFill>
              </a:rPr>
              <a:t> </a:t>
            </a:r>
            <a:r>
              <a:rPr lang="en-US" sz="2000" dirty="0" smtClean="0"/>
              <a:t>V21, fully out-of-scope from a PCI perspective</a:t>
            </a:r>
            <a:endParaRPr lang="en-US" sz="4800" dirty="0">
              <a:solidFill>
                <a:srgbClr val="FFCB29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0894" y="165273"/>
            <a:ext cx="2584183" cy="2584183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2559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A70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r>
              <a:rPr lang="en-US" dirty="0" smtClean="0"/>
              <a:t>Current Integration</a:t>
            </a:r>
            <a:endParaRPr lang="en-US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3" y="1363533"/>
            <a:ext cx="747757" cy="334695"/>
          </a:xfrm>
        </p:spPr>
      </p:pic>
      <p:sp>
        <p:nvSpPr>
          <p:cNvPr id="8" name="Right Arrow 7"/>
          <p:cNvSpPr/>
          <p:nvPr/>
        </p:nvSpPr>
        <p:spPr>
          <a:xfrm>
            <a:off x="1213503" y="1416704"/>
            <a:ext cx="299103" cy="2283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1803162"/>
            <a:ext cx="2371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Inventory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Restrictions</a:t>
            </a:r>
            <a:endParaRPr lang="en-US" dirty="0"/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05" y="3307791"/>
            <a:ext cx="747757" cy="33469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796000" y="3307791"/>
            <a:ext cx="299103" cy="2283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3469" y="3762120"/>
            <a:ext cx="476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New, Modifications, Cancelations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Deposit Posting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30" y="1363533"/>
            <a:ext cx="895643" cy="514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993" y="1363533"/>
            <a:ext cx="13906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713" y="1359580"/>
            <a:ext cx="1260182" cy="4936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785" y="1363534"/>
            <a:ext cx="1428750" cy="514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013" y="2142923"/>
            <a:ext cx="844476" cy="5244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338" y="1978963"/>
            <a:ext cx="1007959" cy="7475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6682" y="2241793"/>
            <a:ext cx="1490243" cy="3267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559" y="2142923"/>
            <a:ext cx="1341201" cy="4766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0921" y="2815443"/>
            <a:ext cx="1488660" cy="49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9304" y="2737379"/>
            <a:ext cx="1013993" cy="5640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8580" y="2768524"/>
            <a:ext cx="1206445" cy="5584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01226" y="2815443"/>
            <a:ext cx="1334546" cy="5349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31967" y="3408622"/>
            <a:ext cx="1166568" cy="4677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9093" y="3369424"/>
            <a:ext cx="774414" cy="6169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4643" y="3424681"/>
            <a:ext cx="1262488" cy="5064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21102" y="3396163"/>
            <a:ext cx="1140253" cy="5634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29" y="1420146"/>
            <a:ext cx="1458317" cy="20359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1" y="3350364"/>
            <a:ext cx="1458317" cy="2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3A70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r>
              <a:rPr lang="en-US" dirty="0" smtClean="0"/>
              <a:t>Future Integration Potential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0287" y="1580971"/>
            <a:ext cx="837060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Availability requests &amp; Reservation delivery to </a:t>
            </a:r>
            <a:r>
              <a:rPr lang="en-US" b="1" dirty="0" smtClean="0"/>
              <a:t>SMS Golf Tee Times</a:t>
            </a:r>
            <a:r>
              <a:rPr lang="en-US" dirty="0" smtClean="0"/>
              <a:t>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Availability requests &amp; Reservation delivery to </a:t>
            </a:r>
            <a:r>
              <a:rPr lang="en-US" b="1" dirty="0" smtClean="0"/>
              <a:t>SpaSoft Spa Management 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SMS|Host</a:t>
            </a:r>
            <a:r>
              <a:rPr lang="en-US" dirty="0" smtClean="0"/>
              <a:t> </a:t>
            </a:r>
            <a:r>
              <a:rPr lang="en-US" b="1" dirty="0" smtClean="0"/>
              <a:t>Group Block </a:t>
            </a:r>
            <a:r>
              <a:rPr lang="en-US" dirty="0" smtClean="0"/>
              <a:t>handling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SMS|Host</a:t>
            </a:r>
            <a:r>
              <a:rPr lang="en-US" dirty="0" smtClean="0"/>
              <a:t> </a:t>
            </a:r>
            <a:r>
              <a:rPr lang="en-US" b="1" dirty="0" smtClean="0"/>
              <a:t>Owner Fulfillment Portal </a:t>
            </a:r>
            <a:r>
              <a:rPr lang="en-US" dirty="0" smtClean="0"/>
              <a:t>integration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SMS|Host</a:t>
            </a:r>
            <a:r>
              <a:rPr lang="en-US" dirty="0" smtClean="0"/>
              <a:t> </a:t>
            </a:r>
            <a:r>
              <a:rPr lang="en-US" b="1" dirty="0" smtClean="0"/>
              <a:t>Bi-Directional Reservation Synchronization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4D5252"/>
      </a:dk1>
      <a:lt1>
        <a:sysClr val="window" lastClr="FFFFFF"/>
      </a:lt1>
      <a:dk2>
        <a:srgbClr val="1F497D"/>
      </a:dk2>
      <a:lt2>
        <a:srgbClr val="CDCECD"/>
      </a:lt2>
      <a:accent1>
        <a:srgbClr val="003A70"/>
      </a:accent1>
      <a:accent2>
        <a:srgbClr val="4D5252"/>
      </a:accent2>
      <a:accent3>
        <a:srgbClr val="82A2D1"/>
      </a:accent3>
      <a:accent4>
        <a:srgbClr val="429481"/>
      </a:accent4>
      <a:accent5>
        <a:srgbClr val="D8825F"/>
      </a:accent5>
      <a:accent6>
        <a:srgbClr val="F79646"/>
      </a:accent6>
      <a:hlink>
        <a:srgbClr val="82A2D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29193</TotalTime>
  <Words>141</Words>
  <Application>Microsoft Office PowerPoint</Application>
  <PresentationFormat>On-screen Show (16:9)</PresentationFormat>
  <Paragraphs>53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Palatino Linotype</vt:lpstr>
      <vt:lpstr>Tahoma</vt:lpstr>
      <vt:lpstr>Office Theme</vt:lpstr>
      <vt:lpstr>Inntopia INSIGHT Conference </vt:lpstr>
      <vt:lpstr>Agenda</vt:lpstr>
      <vt:lpstr>PowerPoint Presentation</vt:lpstr>
      <vt:lpstr>PowerPoint Presentation</vt:lpstr>
      <vt:lpstr>PowerPoint Presentation</vt:lpstr>
      <vt:lpstr>PowerPoint Presentation</vt:lpstr>
      <vt:lpstr>Q &amp; A</vt:lpstr>
    </vt:vector>
  </TitlesOfParts>
  <Company>MicroArts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Blythe Langley</dc:creator>
  <cp:lastModifiedBy>Carson Foerster</cp:lastModifiedBy>
  <cp:revision>113</cp:revision>
  <cp:lastPrinted>2016-11-17T20:52:27Z</cp:lastPrinted>
  <dcterms:created xsi:type="dcterms:W3CDTF">2016-05-18T16:33:18Z</dcterms:created>
  <dcterms:modified xsi:type="dcterms:W3CDTF">2017-05-25T14:38:07Z</dcterms:modified>
</cp:coreProperties>
</file>